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71" r:id="rId8"/>
    <p:sldId id="272" r:id="rId9"/>
    <p:sldId id="268" r:id="rId10"/>
    <p:sldId id="270" r:id="rId11"/>
  </p:sldIdLst>
  <p:sldSz cx="18288000" cy="10287000"/>
  <p:notesSz cx="6858000" cy="9144000"/>
  <p:embeddedFontLst>
    <p:embeddedFont>
      <p:font typeface="League Spartan" panose="020B0604020202020204" charset="0"/>
      <p:regular r:id="rId12"/>
    </p:embeddedFont>
    <p:embeddedFont>
      <p:font typeface="Poppins" panose="00000500000000000000" pitchFamily="2" charset="0"/>
      <p:regular r:id="rId13"/>
    </p:embeddedFont>
    <p:embeddedFont>
      <p:font typeface="Roboto" panose="02000000000000000000" pitchFamily="2" charset="0"/>
      <p:regular r:id="rId14"/>
      <p:bold r:id="rId15"/>
    </p:embeddedFont>
    <p:embeddedFont>
      <p:font typeface="Roboto Bold" panose="02000000000000000000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svg>
</file>

<file path=ppt/media/image11.png>
</file>

<file path=ppt/media/image12.png>
</file>

<file path=ppt/media/image13.png>
</file>

<file path=ppt/media/image14.svg>
</file>

<file path=ppt/media/image15.jpeg>
</file>

<file path=ppt/media/image2.jpeg>
</file>

<file path=ppt/media/image3.jpeg>
</file>

<file path=ppt/media/image4.jpeg>
</file>

<file path=ppt/media/image5.jp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2860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9148" b="-9148"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3" name="Group 3"/>
          <p:cNvGrpSpPr/>
          <p:nvPr/>
        </p:nvGrpSpPr>
        <p:grpSpPr>
          <a:xfrm>
            <a:off x="1717675" y="0"/>
            <a:ext cx="805519" cy="2673350"/>
            <a:chOff x="0" y="0"/>
            <a:chExt cx="212153" cy="7040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2153" cy="704092"/>
            </a:xfrm>
            <a:custGeom>
              <a:avLst/>
              <a:gdLst/>
              <a:ahLst/>
              <a:cxnLst/>
              <a:rect l="l" t="t" r="r" b="b"/>
              <a:pathLst>
                <a:path w="212153" h="704092">
                  <a:moveTo>
                    <a:pt x="0" y="0"/>
                  </a:moveTo>
                  <a:lnTo>
                    <a:pt x="212153" y="0"/>
                  </a:lnTo>
                  <a:lnTo>
                    <a:pt x="212153" y="704092"/>
                  </a:lnTo>
                  <a:lnTo>
                    <a:pt x="0" y="704092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12153" cy="751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17675" y="7613650"/>
            <a:ext cx="805519" cy="2673350"/>
            <a:chOff x="0" y="0"/>
            <a:chExt cx="212153" cy="7040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2153" cy="704092"/>
            </a:xfrm>
            <a:custGeom>
              <a:avLst/>
              <a:gdLst/>
              <a:ahLst/>
              <a:cxnLst/>
              <a:rect l="l" t="t" r="r" b="b"/>
              <a:pathLst>
                <a:path w="212153" h="704092">
                  <a:moveTo>
                    <a:pt x="0" y="0"/>
                  </a:moveTo>
                  <a:lnTo>
                    <a:pt x="212153" y="0"/>
                  </a:lnTo>
                  <a:lnTo>
                    <a:pt x="212153" y="704092"/>
                  </a:lnTo>
                  <a:lnTo>
                    <a:pt x="0" y="704092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12153" cy="751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5501018" y="474394"/>
            <a:ext cx="2546350" cy="7410450"/>
            <a:chOff x="0" y="0"/>
            <a:chExt cx="670644" cy="195172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70644" cy="1951724"/>
            </a:xfrm>
            <a:custGeom>
              <a:avLst/>
              <a:gdLst/>
              <a:ahLst/>
              <a:cxnLst/>
              <a:rect l="l" t="t" r="r" b="b"/>
              <a:pathLst>
                <a:path w="670644" h="1951724">
                  <a:moveTo>
                    <a:pt x="155060" y="0"/>
                  </a:moveTo>
                  <a:lnTo>
                    <a:pt x="515583" y="0"/>
                  </a:lnTo>
                  <a:cubicBezTo>
                    <a:pt x="601221" y="0"/>
                    <a:pt x="670644" y="69423"/>
                    <a:pt x="670644" y="155060"/>
                  </a:cubicBezTo>
                  <a:lnTo>
                    <a:pt x="670644" y="1796663"/>
                  </a:lnTo>
                  <a:cubicBezTo>
                    <a:pt x="670644" y="1882301"/>
                    <a:pt x="601221" y="1951724"/>
                    <a:pt x="515583" y="1951724"/>
                  </a:cubicBezTo>
                  <a:lnTo>
                    <a:pt x="155060" y="1951724"/>
                  </a:lnTo>
                  <a:cubicBezTo>
                    <a:pt x="113936" y="1951724"/>
                    <a:pt x="74496" y="1935387"/>
                    <a:pt x="45416" y="1906307"/>
                  </a:cubicBezTo>
                  <a:cubicBezTo>
                    <a:pt x="16337" y="1877228"/>
                    <a:pt x="0" y="1837788"/>
                    <a:pt x="0" y="1796663"/>
                  </a:cubicBezTo>
                  <a:lnTo>
                    <a:pt x="0" y="155060"/>
                  </a:lnTo>
                  <a:cubicBezTo>
                    <a:pt x="0" y="69423"/>
                    <a:pt x="69423" y="0"/>
                    <a:pt x="155060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70644" cy="19993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717675" y="3460586"/>
            <a:ext cx="14055725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N" sz="8800" b="1" dirty="0">
                <a:solidFill>
                  <a:srgbClr val="333333"/>
                </a:solidFill>
                <a:effectLst/>
                <a:latin typeface="+mj-lt"/>
              </a:rPr>
              <a:t>Global Salary Survey Analysis</a:t>
            </a:r>
            <a:endParaRPr lang="en-US" sz="8800" b="1" dirty="0">
              <a:solidFill>
                <a:srgbClr val="000000"/>
              </a:solidFill>
              <a:latin typeface="+mj-lt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1D1DA0-0BD3-65E8-DDFA-9D20F8AB6E03}"/>
              </a:ext>
            </a:extLst>
          </p:cNvPr>
          <p:cNvSpPr txBox="1"/>
          <p:nvPr/>
        </p:nvSpPr>
        <p:spPr>
          <a:xfrm>
            <a:off x="10287000" y="6896100"/>
            <a:ext cx="52019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BY SRI HARIHARAN CR</a:t>
            </a:r>
          </a:p>
          <a:p>
            <a:r>
              <a:rPr lang="en-US" sz="4000" dirty="0"/>
              <a:t>BATCH DADS JUNE</a:t>
            </a:r>
          </a:p>
          <a:p>
            <a:r>
              <a:rPr lang="en-US" sz="4000" dirty="0"/>
              <a:t>Millstone 2</a:t>
            </a:r>
            <a:endParaRPr lang="en-IN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77684" y="2745513"/>
            <a:ext cx="5454396" cy="1509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353"/>
              </a:lnSpc>
              <a:spcBef>
                <a:spcPct val="0"/>
              </a:spcBef>
            </a:pPr>
            <a:r>
              <a:rPr lang="en-US" sz="8824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783686" y="2745513"/>
            <a:ext cx="4688690" cy="1509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53"/>
              </a:lnSpc>
              <a:spcBef>
                <a:spcPct val="0"/>
              </a:spcBef>
            </a:pPr>
            <a:r>
              <a:rPr lang="en-US" sz="8824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YOU</a:t>
            </a:r>
          </a:p>
        </p:txBody>
      </p:sp>
      <p:sp>
        <p:nvSpPr>
          <p:cNvPr id="4" name="AutoShape 4"/>
          <p:cNvSpPr/>
          <p:nvPr/>
        </p:nvSpPr>
        <p:spPr>
          <a:xfrm>
            <a:off x="5132705" y="4235516"/>
            <a:ext cx="750824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-495300" y="0"/>
            <a:ext cx="1028700" cy="4235516"/>
            <a:chOff x="0" y="0"/>
            <a:chExt cx="270933" cy="111552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0933" cy="1115527"/>
            </a:xfrm>
            <a:custGeom>
              <a:avLst/>
              <a:gdLst/>
              <a:ahLst/>
              <a:cxnLst/>
              <a:rect l="l" t="t" r="r" b="b"/>
              <a:pathLst>
                <a:path w="270933" h="1115527">
                  <a:moveTo>
                    <a:pt x="0" y="0"/>
                  </a:moveTo>
                  <a:lnTo>
                    <a:pt x="270933" y="0"/>
                  </a:lnTo>
                  <a:lnTo>
                    <a:pt x="270933" y="1115527"/>
                  </a:lnTo>
                  <a:lnTo>
                    <a:pt x="0" y="1115527"/>
                  </a:lnTo>
                  <a:close/>
                </a:path>
              </a:pathLst>
            </a:custGeom>
            <a:solidFill>
              <a:srgbClr val="EFEF8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270933" cy="11631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495300" y="4664983"/>
            <a:ext cx="1028700" cy="1048907"/>
            <a:chOff x="0" y="0"/>
            <a:chExt cx="270933" cy="27625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70933" cy="276255"/>
            </a:xfrm>
            <a:custGeom>
              <a:avLst/>
              <a:gdLst/>
              <a:ahLst/>
              <a:cxnLst/>
              <a:rect l="l" t="t" r="r" b="b"/>
              <a:pathLst>
                <a:path w="270933" h="276255">
                  <a:moveTo>
                    <a:pt x="0" y="0"/>
                  </a:moveTo>
                  <a:lnTo>
                    <a:pt x="270933" y="0"/>
                  </a:lnTo>
                  <a:lnTo>
                    <a:pt x="270933" y="276255"/>
                  </a:lnTo>
                  <a:lnTo>
                    <a:pt x="0" y="276255"/>
                  </a:lnTo>
                  <a:close/>
                </a:path>
              </a:pathLst>
            </a:custGeom>
            <a:solidFill>
              <a:srgbClr val="EFEF89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270933" cy="323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10800000">
            <a:off x="17754349" y="6051484"/>
            <a:ext cx="1028700" cy="4235516"/>
            <a:chOff x="0" y="0"/>
            <a:chExt cx="270933" cy="111552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70933" cy="1115527"/>
            </a:xfrm>
            <a:custGeom>
              <a:avLst/>
              <a:gdLst/>
              <a:ahLst/>
              <a:cxnLst/>
              <a:rect l="l" t="t" r="r" b="b"/>
              <a:pathLst>
                <a:path w="270933" h="1115527">
                  <a:moveTo>
                    <a:pt x="0" y="0"/>
                  </a:moveTo>
                  <a:lnTo>
                    <a:pt x="270933" y="0"/>
                  </a:lnTo>
                  <a:lnTo>
                    <a:pt x="270933" y="1115527"/>
                  </a:lnTo>
                  <a:lnTo>
                    <a:pt x="0" y="1115527"/>
                  </a:lnTo>
                  <a:close/>
                </a:path>
              </a:pathLst>
            </a:custGeom>
            <a:solidFill>
              <a:srgbClr val="EFEF89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270933" cy="11631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10800000">
            <a:off x="17754349" y="4573111"/>
            <a:ext cx="1028700" cy="1048907"/>
            <a:chOff x="0" y="0"/>
            <a:chExt cx="270933" cy="27625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70933" cy="276255"/>
            </a:xfrm>
            <a:custGeom>
              <a:avLst/>
              <a:gdLst/>
              <a:ahLst/>
              <a:cxnLst/>
              <a:rect l="l" t="t" r="r" b="b"/>
              <a:pathLst>
                <a:path w="270933" h="276255">
                  <a:moveTo>
                    <a:pt x="0" y="0"/>
                  </a:moveTo>
                  <a:lnTo>
                    <a:pt x="270933" y="0"/>
                  </a:lnTo>
                  <a:lnTo>
                    <a:pt x="270933" y="276255"/>
                  </a:lnTo>
                  <a:lnTo>
                    <a:pt x="0" y="276255"/>
                  </a:lnTo>
                  <a:close/>
                </a:path>
              </a:pathLst>
            </a:custGeom>
            <a:solidFill>
              <a:srgbClr val="EFEF89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270933" cy="323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5380614" y="1028700"/>
            <a:ext cx="1878686" cy="469671"/>
          </a:xfrm>
          <a:custGeom>
            <a:avLst/>
            <a:gdLst/>
            <a:ahLst/>
            <a:cxnLst/>
            <a:rect l="l" t="t" r="r" b="b"/>
            <a:pathLst>
              <a:path w="1878686" h="469671">
                <a:moveTo>
                  <a:pt x="0" y="0"/>
                </a:moveTo>
                <a:lnTo>
                  <a:pt x="1878686" y="0"/>
                </a:lnTo>
                <a:lnTo>
                  <a:pt x="1878686" y="469671"/>
                </a:lnTo>
                <a:lnTo>
                  <a:pt x="0" y="4696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555779" y="1028700"/>
            <a:ext cx="6290771" cy="8453837"/>
            <a:chOff x="0" y="0"/>
            <a:chExt cx="3663950" cy="492379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2"/>
              <a:stretch>
                <a:fillRect l="-12585" r="-89974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EDC254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7259300" y="-2057400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684859"/>
                  </a:lnTo>
                  <a:cubicBezTo>
                    <a:pt x="812800" y="718791"/>
                    <a:pt x="799321" y="751333"/>
                    <a:pt x="775327" y="775327"/>
                  </a:cubicBezTo>
                  <a:cubicBezTo>
                    <a:pt x="751333" y="799321"/>
                    <a:pt x="718791" y="812800"/>
                    <a:pt x="684859" y="812800"/>
                  </a:cubicBezTo>
                  <a:lnTo>
                    <a:pt x="127941" y="812800"/>
                  </a:lnTo>
                  <a:cubicBezTo>
                    <a:pt x="94009" y="812800"/>
                    <a:pt x="61467" y="799321"/>
                    <a:pt x="37473" y="775327"/>
                  </a:cubicBezTo>
                  <a:cubicBezTo>
                    <a:pt x="13479" y="751333"/>
                    <a:pt x="0" y="718791"/>
                    <a:pt x="0" y="684859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9791700"/>
            <a:ext cx="6959600" cy="990600"/>
            <a:chOff x="0" y="0"/>
            <a:chExt cx="1832981" cy="2608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32981" cy="260899"/>
            </a:xfrm>
            <a:custGeom>
              <a:avLst/>
              <a:gdLst/>
              <a:ahLst/>
              <a:cxnLst/>
              <a:rect l="l" t="t" r="r" b="b"/>
              <a:pathLst>
                <a:path w="1832981" h="260899">
                  <a:moveTo>
                    <a:pt x="0" y="0"/>
                  </a:moveTo>
                  <a:lnTo>
                    <a:pt x="1832981" y="0"/>
                  </a:lnTo>
                  <a:lnTo>
                    <a:pt x="1832981" y="260899"/>
                  </a:lnTo>
                  <a:lnTo>
                    <a:pt x="0" y="260899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832981" cy="308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549900" y="-2353537"/>
            <a:ext cx="3086100" cy="308610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8700" y="1564413"/>
            <a:ext cx="5330825" cy="1002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37"/>
              </a:lnSpc>
              <a:spcBef>
                <a:spcPct val="0"/>
              </a:spcBef>
            </a:pPr>
            <a:r>
              <a:rPr lang="en-US" sz="5812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Introduction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2990965"/>
            <a:ext cx="8235694" cy="1874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00"/>
              </a:lnSpc>
              <a:spcBef>
                <a:spcPct val="0"/>
              </a:spcBef>
            </a:pPr>
            <a:r>
              <a:rPr lang="en-US" sz="2643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The aim of this Project is to analyze salary data to understand how different factors like  Job title, country, gender, education level, and years of experience affect a person’s salary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5504309"/>
            <a:ext cx="8235694" cy="92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00"/>
              </a:lnSpc>
              <a:spcBef>
                <a:spcPct val="0"/>
              </a:spcBef>
            </a:pPr>
            <a:r>
              <a:rPr lang="en-US" sz="2643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The goal is to find patterns and insights that can help explain salary differences and trends.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7340868" y="2560348"/>
            <a:ext cx="3903992" cy="5246370"/>
            <a:chOff x="0" y="0"/>
            <a:chExt cx="3663950" cy="492379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2"/>
              <a:stretch>
                <a:fillRect l="-39970" r="-39970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EDC254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1526922" y="-260517"/>
            <a:ext cx="7258734" cy="10888101"/>
            <a:chOff x="0" y="0"/>
            <a:chExt cx="6350000" cy="9525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3"/>
              <a:stretch>
                <a:fillRect l="-38880" r="-86119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013862" y="8910983"/>
            <a:ext cx="3086100" cy="387350"/>
            <a:chOff x="0" y="0"/>
            <a:chExt cx="812800" cy="10201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102018"/>
            </a:xfrm>
            <a:custGeom>
              <a:avLst/>
              <a:gdLst/>
              <a:ahLst/>
              <a:cxnLst/>
              <a:rect l="l" t="t" r="r" b="b"/>
              <a:pathLst>
                <a:path w="812800" h="102018">
                  <a:moveTo>
                    <a:pt x="0" y="0"/>
                  </a:moveTo>
                  <a:lnTo>
                    <a:pt x="812800" y="0"/>
                  </a:lnTo>
                  <a:lnTo>
                    <a:pt x="812800" y="102018"/>
                  </a:lnTo>
                  <a:lnTo>
                    <a:pt x="0" y="102018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149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765814" y="-938963"/>
            <a:ext cx="1054100" cy="3086100"/>
            <a:chOff x="0" y="0"/>
            <a:chExt cx="277623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77623" cy="812800"/>
            </a:xfrm>
            <a:custGeom>
              <a:avLst/>
              <a:gdLst/>
              <a:ahLst/>
              <a:cxnLst/>
              <a:rect l="l" t="t" r="r" b="b"/>
              <a:pathLst>
                <a:path w="277623" h="812800">
                  <a:moveTo>
                    <a:pt x="0" y="0"/>
                  </a:moveTo>
                  <a:lnTo>
                    <a:pt x="277623" y="0"/>
                  </a:lnTo>
                  <a:lnTo>
                    <a:pt x="27762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27762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65707" y="908155"/>
            <a:ext cx="7718122" cy="9637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137"/>
              </a:lnSpc>
              <a:spcBef>
                <a:spcPct val="0"/>
              </a:spcBef>
            </a:pPr>
            <a:r>
              <a:rPr lang="en-US" sz="480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Dataset Overview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44185" y="2147137"/>
            <a:ext cx="6773056" cy="18742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700"/>
              </a:lnSpc>
              <a:spcBef>
                <a:spcPct val="0"/>
              </a:spcBef>
            </a:pPr>
            <a:r>
              <a:rPr lang="en-US" sz="2400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The dataset used in this project is a salary survey collected from employees in various countries and industries. It contains details like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765814" y="8216293"/>
            <a:ext cx="1054100" cy="3086100"/>
            <a:chOff x="0" y="0"/>
            <a:chExt cx="277623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77623" cy="812800"/>
            </a:xfrm>
            <a:custGeom>
              <a:avLst/>
              <a:gdLst/>
              <a:ahLst/>
              <a:cxnLst/>
              <a:rect l="l" t="t" r="r" b="b"/>
              <a:pathLst>
                <a:path w="277623" h="812800">
                  <a:moveTo>
                    <a:pt x="0" y="0"/>
                  </a:moveTo>
                  <a:lnTo>
                    <a:pt x="277623" y="0"/>
                  </a:lnTo>
                  <a:lnTo>
                    <a:pt x="27762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27762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F215871-DB70-F093-A249-9D774C2FC817}"/>
              </a:ext>
            </a:extLst>
          </p:cNvPr>
          <p:cNvSpPr txBox="1"/>
          <p:nvPr/>
        </p:nvSpPr>
        <p:spPr>
          <a:xfrm>
            <a:off x="447394" y="4202194"/>
            <a:ext cx="4142352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• Job Title</a:t>
            </a:r>
          </a:p>
          <a:p>
            <a:r>
              <a:rPr lang="en-US" sz="2800" dirty="0"/>
              <a:t>• Country</a:t>
            </a:r>
          </a:p>
          <a:p>
            <a:r>
              <a:rPr lang="en-US" sz="2800" dirty="0"/>
              <a:t>• Gender</a:t>
            </a:r>
          </a:p>
          <a:p>
            <a:r>
              <a:rPr lang="en-US" sz="2800" dirty="0"/>
              <a:t>• Education Level</a:t>
            </a:r>
          </a:p>
          <a:p>
            <a:r>
              <a:rPr lang="en-US" sz="2800" dirty="0"/>
              <a:t>• Years of Experience</a:t>
            </a:r>
          </a:p>
          <a:p>
            <a:r>
              <a:rPr lang="en-US" sz="2800" dirty="0"/>
              <a:t>• Annual Salary</a:t>
            </a:r>
          </a:p>
          <a:p>
            <a:r>
              <a:rPr lang="en-US" sz="2800" dirty="0"/>
              <a:t>• Additional Compensation</a:t>
            </a:r>
            <a:endParaRPr lang="en-IN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7327492" y="2351221"/>
            <a:ext cx="5108575" cy="5274362"/>
            <a:chOff x="0" y="0"/>
            <a:chExt cx="1205821" cy="114728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5821" cy="1147286"/>
            </a:xfrm>
            <a:custGeom>
              <a:avLst/>
              <a:gdLst/>
              <a:ahLst/>
              <a:cxnLst/>
              <a:rect l="l" t="t" r="r" b="b"/>
              <a:pathLst>
                <a:path w="1205821" h="1147286">
                  <a:moveTo>
                    <a:pt x="0" y="0"/>
                  </a:moveTo>
                  <a:lnTo>
                    <a:pt x="1205821" y="0"/>
                  </a:lnTo>
                  <a:lnTo>
                    <a:pt x="1205821" y="1147286"/>
                  </a:lnTo>
                  <a:lnTo>
                    <a:pt x="0" y="1147286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205821" cy="1194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35125" y="8832562"/>
            <a:ext cx="4514850" cy="714793"/>
            <a:chOff x="0" y="0"/>
            <a:chExt cx="1189096" cy="18825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89096" cy="188258"/>
            </a:xfrm>
            <a:custGeom>
              <a:avLst/>
              <a:gdLst/>
              <a:ahLst/>
              <a:cxnLst/>
              <a:rect l="l" t="t" r="r" b="b"/>
              <a:pathLst>
                <a:path w="1189096" h="188258">
                  <a:moveTo>
                    <a:pt x="0" y="0"/>
                  </a:moveTo>
                  <a:lnTo>
                    <a:pt x="1189096" y="0"/>
                  </a:lnTo>
                  <a:lnTo>
                    <a:pt x="1189096" y="188258"/>
                  </a:lnTo>
                  <a:lnTo>
                    <a:pt x="0" y="188258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189096" cy="2358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084352" y="945783"/>
            <a:ext cx="6486280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523"/>
              </a:lnSpc>
              <a:spcBef>
                <a:spcPct val="0"/>
              </a:spcBef>
            </a:pPr>
            <a:r>
              <a:rPr lang="en-US" sz="44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Data Preprocessing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749171" y="2504907"/>
            <a:ext cx="4265219" cy="3095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6"/>
              </a:lnSpc>
              <a:spcBef>
                <a:spcPct val="0"/>
              </a:spcBef>
            </a:pPr>
            <a:r>
              <a:rPr lang="en-US" sz="2000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Data Cleaning was done in Excel </a:t>
            </a:r>
          </a:p>
          <a:p>
            <a:pPr algn="ctr">
              <a:lnSpc>
                <a:spcPts val="4086"/>
              </a:lnSpc>
              <a:spcBef>
                <a:spcPct val="0"/>
              </a:spcBef>
            </a:pPr>
            <a:r>
              <a:rPr lang="en-US" sz="2000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Removing Unwanted Rows and columns missing or incorrect data Formatting columns Properly standardizing text values 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-35125" y="700357"/>
            <a:ext cx="800100" cy="714793"/>
            <a:chOff x="0" y="0"/>
            <a:chExt cx="210726" cy="18825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10726" cy="188258"/>
            </a:xfrm>
            <a:custGeom>
              <a:avLst/>
              <a:gdLst/>
              <a:ahLst/>
              <a:cxnLst/>
              <a:rect l="l" t="t" r="r" b="b"/>
              <a:pathLst>
                <a:path w="210726" h="188258">
                  <a:moveTo>
                    <a:pt x="0" y="0"/>
                  </a:moveTo>
                  <a:lnTo>
                    <a:pt x="210726" y="0"/>
                  </a:lnTo>
                  <a:lnTo>
                    <a:pt x="210726" y="188258"/>
                  </a:lnTo>
                  <a:lnTo>
                    <a:pt x="0" y="188258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210726" cy="2358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617CBE22-7DA7-E9C9-5129-04C3E01157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65" y="2396262"/>
            <a:ext cx="6440986" cy="527436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37FF53F-0B78-4883-C363-30BD494606F7}"/>
              </a:ext>
            </a:extLst>
          </p:cNvPr>
          <p:cNvSpPr txBox="1"/>
          <p:nvPr/>
        </p:nvSpPr>
        <p:spPr>
          <a:xfrm>
            <a:off x="7327492" y="6591300"/>
            <a:ext cx="510857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/>
              <a:t>After cleaning, the data was saved as a CSV file for Further Use.</a:t>
            </a:r>
          </a:p>
        </p:txBody>
      </p:sp>
      <p:grpSp>
        <p:nvGrpSpPr>
          <p:cNvPr id="31" name="Group 2"/>
          <p:cNvGrpSpPr/>
          <p:nvPr/>
        </p:nvGrpSpPr>
        <p:grpSpPr>
          <a:xfrm>
            <a:off x="13258800" y="1500806"/>
            <a:ext cx="4491990" cy="6737985"/>
            <a:chOff x="0" y="0"/>
            <a:chExt cx="6350000" cy="9525000"/>
          </a:xfrm>
        </p:grpSpPr>
        <p:sp>
          <p:nvSpPr>
            <p:cNvPr id="32" name="Freeform 3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3356166" y="2038432"/>
            <a:ext cx="4491990" cy="6737985"/>
            <a:chOff x="0" y="0"/>
            <a:chExt cx="6350000" cy="9525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r="-124929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24063" y="9238297"/>
            <a:ext cx="3086100" cy="445135"/>
            <a:chOff x="0" y="0"/>
            <a:chExt cx="812800" cy="1172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117237"/>
            </a:xfrm>
            <a:custGeom>
              <a:avLst/>
              <a:gdLst/>
              <a:ahLst/>
              <a:cxnLst/>
              <a:rect l="l" t="t" r="r" b="b"/>
              <a:pathLst>
                <a:path w="812800" h="117237">
                  <a:moveTo>
                    <a:pt x="0" y="0"/>
                  </a:moveTo>
                  <a:lnTo>
                    <a:pt x="812800" y="0"/>
                  </a:lnTo>
                  <a:lnTo>
                    <a:pt x="812800" y="117237"/>
                  </a:lnTo>
                  <a:lnTo>
                    <a:pt x="0" y="117237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1648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62000" y="1765416"/>
            <a:ext cx="9658350" cy="102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90"/>
              </a:lnSpc>
              <a:spcBef>
                <a:spcPct val="0"/>
              </a:spcBef>
            </a:pPr>
            <a:r>
              <a:rPr lang="en-US" sz="480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Analysis - MySQL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2053" y="3506181"/>
            <a:ext cx="6647447" cy="26022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086"/>
              </a:lnSpc>
              <a:spcBef>
                <a:spcPct val="0"/>
              </a:spcBef>
            </a:pPr>
            <a:r>
              <a:rPr lang="en-US" sz="2918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The Cleaned Dataset was Imported into MySQL. A Database and table were created, and the data was uploaded. Several SQL queries were written to explore insights, including 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0" y="0"/>
            <a:ext cx="3086100" cy="826135"/>
            <a:chOff x="0" y="0"/>
            <a:chExt cx="812800" cy="21758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217583"/>
            </a:xfrm>
            <a:custGeom>
              <a:avLst/>
              <a:gdLst/>
              <a:ahLst/>
              <a:cxnLst/>
              <a:rect l="l" t="t" r="r" b="b"/>
              <a:pathLst>
                <a:path w="812800" h="217583">
                  <a:moveTo>
                    <a:pt x="0" y="0"/>
                  </a:moveTo>
                  <a:lnTo>
                    <a:pt x="812800" y="0"/>
                  </a:lnTo>
                  <a:lnTo>
                    <a:pt x="812800" y="217583"/>
                  </a:lnTo>
                  <a:lnTo>
                    <a:pt x="0" y="217583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2652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5201900" y="9460865"/>
            <a:ext cx="3086100" cy="826135"/>
            <a:chOff x="0" y="0"/>
            <a:chExt cx="812800" cy="21758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217583"/>
            </a:xfrm>
            <a:custGeom>
              <a:avLst/>
              <a:gdLst/>
              <a:ahLst/>
              <a:cxnLst/>
              <a:rect l="l" t="t" r="r" b="b"/>
              <a:pathLst>
                <a:path w="812800" h="217583">
                  <a:moveTo>
                    <a:pt x="0" y="0"/>
                  </a:moveTo>
                  <a:lnTo>
                    <a:pt x="812800" y="0"/>
                  </a:lnTo>
                  <a:lnTo>
                    <a:pt x="812800" y="217583"/>
                  </a:lnTo>
                  <a:lnTo>
                    <a:pt x="0" y="217583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812800" cy="2652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FCAF8999-98CF-9509-249B-31E74F7FAE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6618" y="3314699"/>
            <a:ext cx="5807464" cy="41854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04019" y="9866473"/>
            <a:ext cx="6578600" cy="641350"/>
            <a:chOff x="0" y="0"/>
            <a:chExt cx="1732635" cy="1689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635" cy="168915"/>
            </a:xfrm>
            <a:custGeom>
              <a:avLst/>
              <a:gdLst/>
              <a:ahLst/>
              <a:cxnLst/>
              <a:rect l="l" t="t" r="r" b="b"/>
              <a:pathLst>
                <a:path w="1732635" h="168915">
                  <a:moveTo>
                    <a:pt x="0" y="0"/>
                  </a:moveTo>
                  <a:lnTo>
                    <a:pt x="1732635" y="0"/>
                  </a:lnTo>
                  <a:lnTo>
                    <a:pt x="1732635" y="168915"/>
                  </a:lnTo>
                  <a:lnTo>
                    <a:pt x="0" y="168915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635" cy="2165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6666208" y="2137750"/>
            <a:ext cx="11268659" cy="6463566"/>
            <a:chOff x="0" y="0"/>
            <a:chExt cx="7981950" cy="4578350"/>
          </a:xfrm>
        </p:grpSpPr>
        <p:sp>
          <p:nvSpPr>
            <p:cNvPr id="6" name="Freeform 6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939089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2"/>
              <a:stretch>
                <a:fillRect b="-6523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7134921" y="-320675"/>
            <a:ext cx="6578600" cy="641350"/>
            <a:chOff x="0" y="0"/>
            <a:chExt cx="1732635" cy="1689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32635" cy="168915"/>
            </a:xfrm>
            <a:custGeom>
              <a:avLst/>
              <a:gdLst/>
              <a:ahLst/>
              <a:cxnLst/>
              <a:rect l="l" t="t" r="r" b="b"/>
              <a:pathLst>
                <a:path w="1732635" h="168915">
                  <a:moveTo>
                    <a:pt x="0" y="0"/>
                  </a:moveTo>
                  <a:lnTo>
                    <a:pt x="1732635" y="0"/>
                  </a:lnTo>
                  <a:lnTo>
                    <a:pt x="1732635" y="168915"/>
                  </a:lnTo>
                  <a:lnTo>
                    <a:pt x="0" y="168915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1732635" cy="2165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-5400000">
            <a:off x="16760688" y="1103414"/>
            <a:ext cx="1878686" cy="469671"/>
          </a:xfrm>
          <a:custGeom>
            <a:avLst/>
            <a:gdLst/>
            <a:ahLst/>
            <a:cxnLst/>
            <a:rect l="l" t="t" r="r" b="b"/>
            <a:pathLst>
              <a:path w="1878686" h="469671">
                <a:moveTo>
                  <a:pt x="0" y="0"/>
                </a:moveTo>
                <a:lnTo>
                  <a:pt x="1878686" y="0"/>
                </a:lnTo>
                <a:lnTo>
                  <a:pt x="1878686" y="469671"/>
                </a:lnTo>
                <a:lnTo>
                  <a:pt x="0" y="4696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6DD7E47-BA56-2B7F-A655-4628030D31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260" y="2478410"/>
            <a:ext cx="8548762" cy="539371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CCB67CB-5E34-6D17-3899-BE543B8297CE}"/>
              </a:ext>
            </a:extLst>
          </p:cNvPr>
          <p:cNvSpPr txBox="1"/>
          <p:nvPr/>
        </p:nvSpPr>
        <p:spPr>
          <a:xfrm>
            <a:off x="685800" y="1731946"/>
            <a:ext cx="5980408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cs typeface="Poppins" panose="00000500000000000000" pitchFamily="2" charset="0"/>
              </a:rPr>
              <a:t>Average Salary by Industry and Gender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cs typeface="Poppins" panose="00000500000000000000" pitchFamily="2" charset="0"/>
              </a:rPr>
              <a:t>Total Compensation by Job Title Salary Distribution by Education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cs typeface="Poppins" panose="00000500000000000000" pitchFamily="2" charset="0"/>
              </a:rPr>
              <a:t>Level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cs typeface="Poppins" panose="00000500000000000000" pitchFamily="2" charset="0"/>
              </a:rPr>
              <a:t>Number of Employees by Industry and Experience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cs typeface="Poppins" panose="00000500000000000000" pitchFamily="2" charset="0"/>
              </a:rPr>
              <a:t>Median Salary by Age Range and Gender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cs typeface="Poppins" panose="00000500000000000000" pitchFamily="2" charset="0"/>
              </a:rPr>
              <a:t>Highest Paying Job Title in Each Country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cs typeface="Poppins" panose="00000500000000000000" pitchFamily="2" charset="0"/>
              </a:rPr>
              <a:t>Average Salary by City and Industry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cs typeface="Poppins" panose="00000500000000000000" pitchFamily="2" charset="0"/>
              </a:rPr>
              <a:t>Percentage of Employees Receiving Additional Compensation by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cs typeface="Poppins" panose="00000500000000000000" pitchFamily="2" charset="0"/>
              </a:rPr>
              <a:t>Gender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cs typeface="Poppins" panose="00000500000000000000" pitchFamily="2" charset="0"/>
              </a:rPr>
              <a:t>Total Compensation by Job Title and Experience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cs typeface="Poppins" panose="00000500000000000000" pitchFamily="2" charset="0"/>
              </a:rPr>
              <a:t>Average Salary by Industry, Gender, and Education Level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B7FA338-309E-84EE-D148-7353A9618245}"/>
              </a:ext>
            </a:extLst>
          </p:cNvPr>
          <p:cNvSpPr txBox="1"/>
          <p:nvPr/>
        </p:nvSpPr>
        <p:spPr>
          <a:xfrm>
            <a:off x="799604" y="7794741"/>
            <a:ext cx="57033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/>
              <a:t>Each query result was exported as a separate CSV file for use in Tableau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EAC48-E879-5940-2A53-A11943C3C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>
            <a:extLst>
              <a:ext uri="{FF2B5EF4-FFF2-40B4-BE49-F238E27FC236}">
                <a16:creationId xmlns:a16="http://schemas.microsoft.com/office/drawing/2014/main" id="{875D24BC-ABAB-D402-372A-1D3F9E1CECDB}"/>
              </a:ext>
            </a:extLst>
          </p:cNvPr>
          <p:cNvSpPr txBox="1"/>
          <p:nvPr/>
        </p:nvSpPr>
        <p:spPr>
          <a:xfrm>
            <a:off x="1000626" y="650270"/>
            <a:ext cx="9029700" cy="10027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137"/>
              </a:lnSpc>
              <a:spcBef>
                <a:spcPct val="0"/>
              </a:spcBef>
            </a:pPr>
            <a:r>
              <a:rPr lang="en-US" sz="5812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Dashboard Overview</a:t>
            </a:r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EAF148D1-F585-1E83-78AF-AB235745BD68}"/>
              </a:ext>
            </a:extLst>
          </p:cNvPr>
          <p:cNvSpPr/>
          <p:nvPr/>
        </p:nvSpPr>
        <p:spPr>
          <a:xfrm>
            <a:off x="1028700" y="8665704"/>
            <a:ext cx="1878686" cy="469671"/>
          </a:xfrm>
          <a:custGeom>
            <a:avLst/>
            <a:gdLst/>
            <a:ahLst/>
            <a:cxnLst/>
            <a:rect l="l" t="t" r="r" b="b"/>
            <a:pathLst>
              <a:path w="1878686" h="469671">
                <a:moveTo>
                  <a:pt x="0" y="0"/>
                </a:moveTo>
                <a:lnTo>
                  <a:pt x="1878686" y="0"/>
                </a:lnTo>
                <a:lnTo>
                  <a:pt x="1878686" y="469672"/>
                </a:lnTo>
                <a:lnTo>
                  <a:pt x="0" y="469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4531E4-034F-0706-13A4-89EDBD3A72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26" y="2152391"/>
            <a:ext cx="17058774" cy="598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347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E2DB4-B9B7-E6CD-EC35-CFB2847F1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7A908AE-2D6E-5F75-F078-5F63E20F7AF2}"/>
              </a:ext>
            </a:extLst>
          </p:cNvPr>
          <p:cNvGrpSpPr/>
          <p:nvPr/>
        </p:nvGrpSpPr>
        <p:grpSpPr>
          <a:xfrm>
            <a:off x="1028700" y="2965450"/>
            <a:ext cx="450850" cy="4356100"/>
            <a:chOff x="0" y="0"/>
            <a:chExt cx="118742" cy="114728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3D8FAFD-A3ED-9B16-60FF-543CBDF22694}"/>
                </a:ext>
              </a:extLst>
            </p:cNvPr>
            <p:cNvSpPr/>
            <p:nvPr/>
          </p:nvSpPr>
          <p:spPr>
            <a:xfrm>
              <a:off x="0" y="0"/>
              <a:ext cx="118742" cy="1147286"/>
            </a:xfrm>
            <a:custGeom>
              <a:avLst/>
              <a:gdLst/>
              <a:ahLst/>
              <a:cxnLst/>
              <a:rect l="l" t="t" r="r" b="b"/>
              <a:pathLst>
                <a:path w="118742" h="1147286">
                  <a:moveTo>
                    <a:pt x="0" y="0"/>
                  </a:moveTo>
                  <a:lnTo>
                    <a:pt x="118742" y="0"/>
                  </a:lnTo>
                  <a:lnTo>
                    <a:pt x="118742" y="1147286"/>
                  </a:lnTo>
                  <a:lnTo>
                    <a:pt x="0" y="1147286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22AC213-4EFE-FADC-3CAD-DAF35732C66F}"/>
                </a:ext>
              </a:extLst>
            </p:cNvPr>
            <p:cNvSpPr txBox="1"/>
            <p:nvPr/>
          </p:nvSpPr>
          <p:spPr>
            <a:xfrm>
              <a:off x="0" y="-47625"/>
              <a:ext cx="118742" cy="1194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5EF176DE-331F-A441-8017-2A5A8930D3C2}"/>
              </a:ext>
            </a:extLst>
          </p:cNvPr>
          <p:cNvSpPr/>
          <p:nvPr/>
        </p:nvSpPr>
        <p:spPr>
          <a:xfrm>
            <a:off x="5965927" y="6819900"/>
            <a:ext cx="5943600" cy="2955557"/>
          </a:xfrm>
          <a:custGeom>
            <a:avLst/>
            <a:gdLst/>
            <a:ahLst/>
            <a:cxnLst/>
            <a:rect l="l" t="t" r="r" b="b"/>
            <a:pathLst>
              <a:path w="9015239" h="8064541">
                <a:moveTo>
                  <a:pt x="0" y="0"/>
                </a:moveTo>
                <a:lnTo>
                  <a:pt x="9015239" y="0"/>
                </a:lnTo>
                <a:lnTo>
                  <a:pt x="9015239" y="8064540"/>
                </a:lnTo>
                <a:lnTo>
                  <a:pt x="0" y="8064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E9660F8-6DE2-7879-3A99-1D6A64E07A82}"/>
              </a:ext>
            </a:extLst>
          </p:cNvPr>
          <p:cNvSpPr txBox="1"/>
          <p:nvPr/>
        </p:nvSpPr>
        <p:spPr>
          <a:xfrm>
            <a:off x="7697618" y="527520"/>
            <a:ext cx="2892763" cy="548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1"/>
              </a:lnSpc>
              <a:spcBef>
                <a:spcPct val="0"/>
              </a:spcBef>
            </a:pPr>
            <a:r>
              <a:rPr lang="en-US" sz="36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Insights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12FCD0-3131-E32B-CB44-8D84F21A5B5D}"/>
              </a:ext>
            </a:extLst>
          </p:cNvPr>
          <p:cNvSpPr txBox="1"/>
          <p:nvPr/>
        </p:nvSpPr>
        <p:spPr>
          <a:xfrm>
            <a:off x="1828800" y="1896457"/>
            <a:ext cx="7467600" cy="495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/>
              <a:t>Top Paying Jobs &amp; Countries</a:t>
            </a:r>
          </a:p>
          <a:p>
            <a:r>
              <a:rPr lang="en-US" sz="2800" dirty="0"/>
              <a:t>Japan: Backend Developer</a:t>
            </a:r>
          </a:p>
          <a:p>
            <a:r>
              <a:rPr lang="en-US" sz="2800" dirty="0"/>
              <a:t>Sweden: Customer Service</a:t>
            </a:r>
          </a:p>
          <a:p>
            <a:r>
              <a:rPr lang="en-US" sz="2800" dirty="0"/>
              <a:t>USA: Attending Physician</a:t>
            </a:r>
          </a:p>
          <a:p>
            <a:r>
              <a:rPr lang="en-US" sz="2800" dirty="0"/>
              <a:t>These countries offer the highest salaries</a:t>
            </a:r>
          </a:p>
          <a:p>
            <a:endParaRPr lang="en-US" sz="2800" dirty="0"/>
          </a:p>
          <a:p>
            <a:pPr>
              <a:buNone/>
            </a:pPr>
            <a:r>
              <a:rPr lang="en-US" sz="2800" b="1" dirty="0"/>
              <a:t>Gender Pay Gap</a:t>
            </a:r>
          </a:p>
          <a:p>
            <a:r>
              <a:rPr lang="en-US" sz="2800" dirty="0"/>
              <a:t>Men earn more than women for similar jobs</a:t>
            </a:r>
          </a:p>
          <a:p>
            <a:r>
              <a:rPr lang="en-US" sz="2800" dirty="0"/>
              <a:t>Gap is bigger in tech roles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B87A56-A2D6-94CE-5F89-3536E24A07C3}"/>
              </a:ext>
            </a:extLst>
          </p:cNvPr>
          <p:cNvSpPr txBox="1"/>
          <p:nvPr/>
        </p:nvSpPr>
        <p:spPr>
          <a:xfrm>
            <a:off x="9906000" y="1645462"/>
            <a:ext cx="67818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/>
              <a:t>Education Matters</a:t>
            </a:r>
          </a:p>
          <a:p>
            <a:r>
              <a:rPr lang="en-US" sz="2800" dirty="0"/>
              <a:t>Higher degrees = higher pay</a:t>
            </a:r>
          </a:p>
          <a:p>
            <a:r>
              <a:rPr lang="en-US" sz="2800" dirty="0"/>
              <a:t>PhDs get the best salaries and extra perks</a:t>
            </a:r>
          </a:p>
          <a:p>
            <a:endParaRPr lang="en-US" sz="2800" dirty="0"/>
          </a:p>
          <a:p>
            <a:pPr>
              <a:buNone/>
            </a:pPr>
            <a:r>
              <a:rPr lang="en-US" sz="2800" b="1" dirty="0"/>
              <a:t>Recommendations</a:t>
            </a:r>
          </a:p>
          <a:p>
            <a:r>
              <a:rPr lang="en-US" sz="2800" dirty="0"/>
              <a:t>Support higher education</a:t>
            </a:r>
          </a:p>
          <a:p>
            <a:r>
              <a:rPr lang="en-US" sz="2800" dirty="0"/>
              <a:t>Fix gender pay gaps</a:t>
            </a:r>
          </a:p>
          <a:p>
            <a:r>
              <a:rPr lang="en-US" sz="2800" dirty="0"/>
              <a:t>Include non-binary &amp; diverse groups</a:t>
            </a:r>
          </a:p>
          <a:p>
            <a:r>
              <a:rPr lang="en-US" sz="2800" dirty="0"/>
              <a:t>Work abroad for better pay</a:t>
            </a:r>
          </a:p>
        </p:txBody>
      </p:sp>
    </p:spTree>
    <p:extLst>
      <p:ext uri="{BB962C8B-B14F-4D97-AF65-F5344CB8AC3E}">
        <p14:creationId xmlns:p14="http://schemas.microsoft.com/office/powerpoint/2010/main" val="1519932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28700" y="937935"/>
            <a:ext cx="6046657" cy="8320365"/>
            <a:chOff x="0" y="0"/>
            <a:chExt cx="1854200" cy="2551430"/>
          </a:xfrm>
        </p:grpSpPr>
        <p:sp>
          <p:nvSpPr>
            <p:cNvPr id="3" name="Freeform 3"/>
            <p:cNvSpPr/>
            <p:nvPr/>
          </p:nvSpPr>
          <p:spPr>
            <a:xfrm>
              <a:off x="5080" y="41910"/>
              <a:ext cx="1849120" cy="2509520"/>
            </a:xfrm>
            <a:custGeom>
              <a:avLst/>
              <a:gdLst/>
              <a:ahLst/>
              <a:cxnLst/>
              <a:rect l="l" t="t" r="r" b="b"/>
              <a:pathLst>
                <a:path w="1849120" h="2509520">
                  <a:moveTo>
                    <a:pt x="1849120" y="2509520"/>
                  </a:moveTo>
                  <a:lnTo>
                    <a:pt x="27940" y="2509520"/>
                  </a:lnTo>
                  <a:lnTo>
                    <a:pt x="0" y="2467610"/>
                  </a:lnTo>
                  <a:lnTo>
                    <a:pt x="27940" y="0"/>
                  </a:lnTo>
                  <a:lnTo>
                    <a:pt x="1849120" y="0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19050" y="15240"/>
              <a:ext cx="1823720" cy="2526030"/>
            </a:xfrm>
            <a:custGeom>
              <a:avLst/>
              <a:gdLst/>
              <a:ahLst/>
              <a:cxnLst/>
              <a:rect l="l" t="t" r="r" b="b"/>
              <a:pathLst>
                <a:path w="1823720" h="2526030">
                  <a:moveTo>
                    <a:pt x="1823720" y="2526030"/>
                  </a:moveTo>
                  <a:lnTo>
                    <a:pt x="27940" y="2526030"/>
                  </a:lnTo>
                  <a:lnTo>
                    <a:pt x="0" y="2482850"/>
                  </a:lnTo>
                  <a:lnTo>
                    <a:pt x="27940" y="16510"/>
                  </a:lnTo>
                  <a:lnTo>
                    <a:pt x="1800860" y="0"/>
                  </a:lnTo>
                  <a:lnTo>
                    <a:pt x="1823720" y="41910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4367"/>
              <a:ext cx="1821180" cy="2509520"/>
            </a:xfrm>
            <a:custGeom>
              <a:avLst/>
              <a:gdLst/>
              <a:ahLst/>
              <a:cxnLst/>
              <a:rect l="l" t="t" r="r" b="b"/>
              <a:pathLst>
                <a:path w="1821180" h="2509520">
                  <a:moveTo>
                    <a:pt x="0" y="0"/>
                  </a:moveTo>
                  <a:lnTo>
                    <a:pt x="1821180" y="0"/>
                  </a:lnTo>
                  <a:lnTo>
                    <a:pt x="1821180" y="2509520"/>
                  </a:lnTo>
                  <a:lnTo>
                    <a:pt x="0" y="2509520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6" name="Freeform 6"/>
            <p:cNvSpPr/>
            <p:nvPr/>
          </p:nvSpPr>
          <p:spPr>
            <a:xfrm flipH="1">
              <a:off x="123190" y="52070"/>
              <a:ext cx="1642110" cy="2405380"/>
            </a:xfrm>
            <a:custGeom>
              <a:avLst/>
              <a:gdLst/>
              <a:ahLst/>
              <a:cxnLst/>
              <a:rect l="l" t="t" r="r" b="b"/>
              <a:pathLst>
                <a:path w="1642110" h="2405380">
                  <a:moveTo>
                    <a:pt x="1642110" y="0"/>
                  </a:moveTo>
                  <a:lnTo>
                    <a:pt x="0" y="0"/>
                  </a:lnTo>
                  <a:lnTo>
                    <a:pt x="0" y="2405380"/>
                  </a:lnTo>
                  <a:lnTo>
                    <a:pt x="1642110" y="2405380"/>
                  </a:lnTo>
                  <a:close/>
                </a:path>
              </a:pathLst>
            </a:custGeom>
            <a:blipFill>
              <a:blip r:embed="rId2"/>
              <a:stretch>
                <a:fillRect l="-59860" r="-59860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7" name="Freeform 7"/>
            <p:cNvSpPr/>
            <p:nvPr/>
          </p:nvSpPr>
          <p:spPr>
            <a:xfrm>
              <a:off x="38100" y="0"/>
              <a:ext cx="24130" cy="2509520"/>
            </a:xfrm>
            <a:custGeom>
              <a:avLst/>
              <a:gdLst/>
              <a:ahLst/>
              <a:cxnLst/>
              <a:rect l="l" t="t" r="r" b="b"/>
              <a:pathLst>
                <a:path w="24130" h="2509520">
                  <a:moveTo>
                    <a:pt x="0" y="0"/>
                  </a:moveTo>
                  <a:lnTo>
                    <a:pt x="24130" y="0"/>
                  </a:lnTo>
                  <a:lnTo>
                    <a:pt x="24130" y="2509520"/>
                  </a:lnTo>
                  <a:lnTo>
                    <a:pt x="0" y="2509520"/>
                  </a:lnTo>
                  <a:close/>
                </a:path>
              </a:pathLst>
            </a:custGeom>
            <a:solidFill>
              <a:srgbClr val="DBDBDB"/>
            </a:solidFill>
          </p:spPr>
        </p:sp>
      </p:grpSp>
      <p:sp>
        <p:nvSpPr>
          <p:cNvPr id="8" name="Freeform 8"/>
          <p:cNvSpPr/>
          <p:nvPr/>
        </p:nvSpPr>
        <p:spPr>
          <a:xfrm rot="-5400000">
            <a:off x="7238001" y="4908664"/>
            <a:ext cx="1878686" cy="469671"/>
          </a:xfrm>
          <a:custGeom>
            <a:avLst/>
            <a:gdLst/>
            <a:ahLst/>
            <a:cxnLst/>
            <a:rect l="l" t="t" r="r" b="b"/>
            <a:pathLst>
              <a:path w="1878686" h="469671">
                <a:moveTo>
                  <a:pt x="0" y="0"/>
                </a:moveTo>
                <a:lnTo>
                  <a:pt x="1878686" y="0"/>
                </a:lnTo>
                <a:lnTo>
                  <a:pt x="1878686" y="469672"/>
                </a:lnTo>
                <a:lnTo>
                  <a:pt x="0" y="4696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158608" y="1765325"/>
            <a:ext cx="7100692" cy="1075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690"/>
              </a:lnSpc>
              <a:spcBef>
                <a:spcPct val="0"/>
              </a:spcBef>
            </a:pPr>
            <a:r>
              <a:rPr lang="en-US" sz="6207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Conclusion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875822" y="3467100"/>
            <a:ext cx="7979969" cy="4179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86"/>
              </a:lnSpc>
              <a:spcBef>
                <a:spcPct val="0"/>
              </a:spcBef>
            </a:pPr>
            <a:endParaRPr lang="en-US" sz="2918" dirty="0">
              <a:solidFill>
                <a:srgbClr val="2A094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indent="-457200">
              <a:lnSpc>
                <a:spcPts val="4086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18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SQL and Excel helped clean and analyze</a:t>
            </a:r>
          </a:p>
          <a:p>
            <a:pPr>
              <a:lnSpc>
                <a:spcPts val="4086"/>
              </a:lnSpc>
              <a:spcBef>
                <a:spcPct val="0"/>
              </a:spcBef>
            </a:pPr>
            <a:r>
              <a:rPr lang="en-US" sz="2918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     large datasets efficiently.</a:t>
            </a:r>
          </a:p>
          <a:p>
            <a:pPr marL="457200" indent="-457200">
              <a:lnSpc>
                <a:spcPts val="4086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18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Data-driven insights show how salary</a:t>
            </a:r>
          </a:p>
          <a:p>
            <a:pPr>
              <a:lnSpc>
                <a:spcPts val="4086"/>
              </a:lnSpc>
              <a:spcBef>
                <a:spcPct val="0"/>
              </a:spcBef>
            </a:pPr>
            <a:r>
              <a:rPr lang="en-US" sz="2918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     varies by job, country, and personal</a:t>
            </a:r>
          </a:p>
          <a:p>
            <a:pPr>
              <a:lnSpc>
                <a:spcPts val="4086"/>
              </a:lnSpc>
              <a:spcBef>
                <a:spcPct val="0"/>
              </a:spcBef>
            </a:pPr>
            <a:r>
              <a:rPr lang="en-US" sz="2918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     factors.</a:t>
            </a:r>
          </a:p>
          <a:p>
            <a:pPr marL="457200" indent="-457200">
              <a:lnSpc>
                <a:spcPts val="4086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18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Tableau dashboards provide clear visuals for decision-making.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381</Words>
  <Application>Microsoft Office PowerPoint</Application>
  <PresentationFormat>Custom</PresentationFormat>
  <Paragraphs>64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Poppins</vt:lpstr>
      <vt:lpstr>League Spartan</vt:lpstr>
      <vt:lpstr>Calibri</vt:lpstr>
      <vt:lpstr>Roboto Bold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Hariram</dc:creator>
  <cp:lastModifiedBy>srihariharan040698@outlook.com</cp:lastModifiedBy>
  <cp:revision>5</cp:revision>
  <dcterms:created xsi:type="dcterms:W3CDTF">2006-08-16T00:00:00Z</dcterms:created>
  <dcterms:modified xsi:type="dcterms:W3CDTF">2025-04-25T07:40:49Z</dcterms:modified>
  <dc:identifier>DAGky2Xanls</dc:identifier>
</cp:coreProperties>
</file>

<file path=docProps/thumbnail.jpeg>
</file>